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  <p:embeddedFont>
      <p:font typeface="Work Sans"/>
      <p:regular r:id="rId16"/>
      <p:bold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AEB91F7-991F-4330-97C4-42E249414C24}">
  <a:tblStyle styleId="{0AEB91F7-991F-4330-97C4-42E249414C24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17" Type="http://schemas.openxmlformats.org/officeDocument/2006/relationships/font" Target="fonts/WorkSans-bold.fntdata"/><Relationship Id="rId16" Type="http://schemas.openxmlformats.org/officeDocument/2006/relationships/font" Target="fonts/WorkSans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7d47a853_1_49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7d47a853_1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0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590952" y="1578779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{0AEB91F7-991F-4330-97C4-42E249414C24}</a:tableStyleId>
              </a:tblPr>
              <a:tblGrid>
                <a:gridCol w="1869425"/>
                <a:gridCol w="1869425"/>
                <a:gridCol w="1869425"/>
                <a:gridCol w="1869425"/>
                <a:gridCol w="1869425"/>
              </a:tblGrid>
              <a:tr h="5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Comp. Bench.</a:t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Company</a:t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Competitor 1</a:t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Competitor 3</a:t>
                      </a:r>
                      <a:endParaRPr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Our Learning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Aspect 1</a:t>
                      </a:r>
                      <a:endParaRPr b="1"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Aspect 2</a:t>
                      </a:r>
                      <a:endParaRPr b="1"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392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Aspect 3</a:t>
                      </a:r>
                      <a:endParaRPr b="1" sz="1000">
                        <a:solidFill>
                          <a:srgbClr val="8D86FC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6" name="Google Shape;56;p13"/>
          <p:cNvGraphicFramePr/>
          <p:nvPr/>
        </p:nvGraphicFramePr>
        <p:xfrm>
          <a:off x="590952" y="4350566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{0AEB91F7-991F-4330-97C4-42E249414C24}</a:tableStyleId>
              </a:tblPr>
              <a:tblGrid>
                <a:gridCol w="2120075"/>
                <a:gridCol w="1588775"/>
                <a:gridCol w="1869425"/>
                <a:gridCol w="1869425"/>
                <a:gridCol w="1899450"/>
              </a:tblGrid>
              <a:tr h="5907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Research Theme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Source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Type of Source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Data 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000000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Our Learning</a:t>
                      </a:r>
                      <a:endParaRPr b="1" sz="10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94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Research Finding 1</a:t>
                      </a:r>
                      <a:endParaRPr sz="1000">
                        <a:solidFill>
                          <a:srgbClr val="8D86FC"/>
                        </a:solidFill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94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Research Finding 2</a:t>
                      </a:r>
                      <a:endParaRPr b="1" sz="1000">
                        <a:solidFill>
                          <a:srgbClr val="8D86F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594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000">
                          <a:solidFill>
                            <a:srgbClr val="8D86FC"/>
                          </a:solidFill>
                          <a:latin typeface="Work Sans"/>
                          <a:ea typeface="Work Sans"/>
                          <a:cs typeface="Work Sans"/>
                          <a:sym typeface="Work Sans"/>
                        </a:rPr>
                        <a:t>Research Finding 3</a:t>
                      </a:r>
                      <a:endParaRPr b="1" sz="1000">
                        <a:solidFill>
                          <a:srgbClr val="8D86FC"/>
                        </a:solidFill>
                        <a:latin typeface="Work Sans"/>
                        <a:ea typeface="Work Sans"/>
                        <a:cs typeface="Work Sans"/>
                        <a:sym typeface="Work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600"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7" name="Google Shape;57;p13"/>
          <p:cNvSpPr/>
          <p:nvPr/>
        </p:nvSpPr>
        <p:spPr>
          <a:xfrm>
            <a:off x="479791" y="1198114"/>
            <a:ext cx="4707600" cy="31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95096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Competition Benchmark </a:t>
            </a:r>
            <a:endParaRPr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479794" y="3992133"/>
            <a:ext cx="4707600" cy="31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95096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Trend &amp; Ecosystem Scanning</a:t>
            </a:r>
            <a:endParaRPr>
              <a:solidFill>
                <a:srgbClr val="8D86FC"/>
              </a:solidFill>
              <a:latin typeface="IBM Plex Sans"/>
              <a:ea typeface="IBM Plex Sans"/>
              <a:cs typeface="IBM Plex Sans"/>
              <a:sym typeface="IBM Plex Sans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0" y="542200"/>
            <a:ext cx="60729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8D86FC"/>
                </a:solidFill>
                <a:latin typeface="IBM Plex Sans"/>
                <a:ea typeface="IBM Plex Sans"/>
                <a:cs typeface="IBM Plex Sans"/>
                <a:sym typeface="IBM Plex Sans"/>
              </a:rPr>
              <a:t>SECONDARY RESEARCH</a:t>
            </a:r>
            <a:endParaRPr>
              <a:solidFill>
                <a:srgbClr val="8D86FC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